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25203150" cy="32415163"/>
  <p:notesSz cx="6858000" cy="9144000"/>
  <p:defaultTextStyle>
    <a:defPPr>
      <a:defRPr lang="en-US"/>
    </a:defPPr>
    <a:lvl1pPr marL="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1pPr>
    <a:lvl2pPr marL="138280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2pPr>
    <a:lvl3pPr marL="2765603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3pPr>
    <a:lvl4pPr marL="4148404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4pPr>
    <a:lvl5pPr marL="5531206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5pPr>
    <a:lvl6pPr marL="6914007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6pPr>
    <a:lvl7pPr marL="8296808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7pPr>
    <a:lvl8pPr marL="967961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8pPr>
    <a:lvl9pPr marL="1106241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9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26" autoAdjust="0"/>
    <p:restoredTop sz="94680" autoAdjust="0"/>
  </p:normalViewPr>
  <p:slideViewPr>
    <p:cSldViewPr snapToGrid="0">
      <p:cViewPr>
        <p:scale>
          <a:sx n="50" d="100"/>
          <a:sy n="50" d="100"/>
        </p:scale>
        <p:origin x="438" y="66"/>
      </p:cViewPr>
      <p:guideLst>
        <p:guide orient="horz" pos="10209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394" y="5304984"/>
            <a:ext cx="18902363" cy="11285279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7025466"/>
            <a:ext cx="18902363" cy="7826159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124" indent="0" algn="ctr">
              <a:buNone/>
              <a:defRPr sz="4134"/>
            </a:lvl2pPr>
            <a:lvl3pPr marL="1890248" indent="0" algn="ctr">
              <a:buNone/>
              <a:defRPr sz="3721"/>
            </a:lvl3pPr>
            <a:lvl4pPr marL="2835372" indent="0" algn="ctr">
              <a:buNone/>
              <a:defRPr sz="3308"/>
            </a:lvl4pPr>
            <a:lvl5pPr marL="3780495" indent="0" algn="ctr">
              <a:buNone/>
              <a:defRPr sz="3308"/>
            </a:lvl5pPr>
            <a:lvl6pPr marL="4725619" indent="0" algn="ctr">
              <a:buNone/>
              <a:defRPr sz="3308"/>
            </a:lvl6pPr>
            <a:lvl7pPr marL="5670743" indent="0" algn="ctr">
              <a:buNone/>
              <a:defRPr sz="3308"/>
            </a:lvl7pPr>
            <a:lvl8pPr marL="6615867" indent="0" algn="ctr">
              <a:buNone/>
              <a:defRPr sz="3308"/>
            </a:lvl8pPr>
            <a:lvl9pPr marL="7560991" indent="0" algn="ctr">
              <a:buNone/>
              <a:defRPr sz="3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7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4" y="1725807"/>
            <a:ext cx="5434429" cy="27470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7" y="1725807"/>
            <a:ext cx="15988248" cy="27470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0" y="8081285"/>
            <a:ext cx="21737717" cy="13483805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0" y="21692652"/>
            <a:ext cx="21737717" cy="7090815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124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378049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472561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5670743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6615867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7560991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725810"/>
            <a:ext cx="21737717" cy="62654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0" y="7946220"/>
            <a:ext cx="10662113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0" y="11840539"/>
            <a:ext cx="10662113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5" y="7946220"/>
            <a:ext cx="10714621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5" y="11840539"/>
            <a:ext cx="10714621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 marL="0" indent="0">
              <a:buNone/>
              <a:defRPr sz="6615"/>
            </a:lvl1pPr>
            <a:lvl2pPr marL="945124" indent="0">
              <a:buNone/>
              <a:defRPr sz="5788"/>
            </a:lvl2pPr>
            <a:lvl3pPr marL="1890248" indent="0">
              <a:buNone/>
              <a:defRPr sz="4961"/>
            </a:lvl3pPr>
            <a:lvl4pPr marL="2835372" indent="0">
              <a:buNone/>
              <a:defRPr sz="4134"/>
            </a:lvl4pPr>
            <a:lvl5pPr marL="3780495" indent="0">
              <a:buNone/>
              <a:defRPr sz="4134"/>
            </a:lvl5pPr>
            <a:lvl6pPr marL="4725619" indent="0">
              <a:buNone/>
              <a:defRPr sz="4134"/>
            </a:lvl6pPr>
            <a:lvl7pPr marL="5670743" indent="0">
              <a:buNone/>
              <a:defRPr sz="4134"/>
            </a:lvl7pPr>
            <a:lvl8pPr marL="6615867" indent="0">
              <a:buNone/>
              <a:defRPr sz="4134"/>
            </a:lvl8pPr>
            <a:lvl9pPr marL="7560991" indent="0">
              <a:buNone/>
              <a:defRPr sz="413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00B0F0"/>
            </a:gs>
            <a:gs pos="87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725810"/>
            <a:ext cx="21737717" cy="626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8629037"/>
            <a:ext cx="21737717" cy="2056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0044056"/>
            <a:ext cx="8506063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5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890248" rtl="0" eaLnBrk="1" latinLnBrk="0" hangingPunct="1">
        <a:lnSpc>
          <a:spcPct val="90000"/>
        </a:lnSpc>
        <a:spcBef>
          <a:spcPct val="0"/>
        </a:spcBef>
        <a:buNone/>
        <a:defRPr sz="90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62" indent="-472562" algn="l" defTabSz="189024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8" kern="1200">
          <a:solidFill>
            <a:schemeClr val="tx1"/>
          </a:solidFill>
          <a:latin typeface="+mn-lt"/>
          <a:ea typeface="+mn-ea"/>
          <a:cs typeface="+mn-cs"/>
        </a:defRPr>
      </a:lvl1pPr>
      <a:lvl2pPr marL="1417686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810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93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4253057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42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5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619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3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7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1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4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14188966" y="7940842"/>
            <a:ext cx="9994508" cy="638475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aseline="-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890196" y="16307395"/>
            <a:ext cx="10816811" cy="840045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1890196" y="26431660"/>
            <a:ext cx="10816811" cy="523983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890196" y="8026401"/>
            <a:ext cx="10816811" cy="6299199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4217417" y="6842519"/>
            <a:ext cx="6092318" cy="973940"/>
            <a:chOff x="1239502" y="12197231"/>
            <a:chExt cx="4782381" cy="764867"/>
          </a:xfrm>
          <a:solidFill>
            <a:schemeClr val="accent2"/>
          </a:solidFill>
        </p:grpSpPr>
        <p:grpSp>
          <p:nvGrpSpPr>
            <p:cNvPr id="16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3427512" y="12438331"/>
              <a:ext cx="2579836" cy="4870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3308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اهداف ایده/پیشنهاد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32" name="Group 43"/>
          <p:cNvGrpSpPr>
            <a:grpSpLocks/>
          </p:cNvGrpSpPr>
          <p:nvPr/>
        </p:nvGrpSpPr>
        <p:grpSpPr bwMode="auto">
          <a:xfrm>
            <a:off x="867731" y="14789483"/>
            <a:ext cx="11395698" cy="1093450"/>
            <a:chOff x="-2939499" y="12103371"/>
            <a:chExt cx="8961382" cy="858722"/>
          </a:xfrm>
          <a:solidFill>
            <a:schemeClr val="accent4"/>
          </a:solidFill>
        </p:grpSpPr>
        <p:grpSp>
          <p:nvGrpSpPr>
            <p:cNvPr id="33" name="Group 40"/>
            <p:cNvGrpSpPr>
              <a:grpSpLocks/>
            </p:cNvGrpSpPr>
            <p:nvPr/>
          </p:nvGrpSpPr>
          <p:grpSpPr bwMode="auto">
            <a:xfrm flipH="1">
              <a:off x="-2939499" y="12103371"/>
              <a:ext cx="8961382" cy="858722"/>
              <a:chOff x="1349373" y="5078702"/>
              <a:chExt cx="24205216" cy="606133"/>
            </a:xfrm>
            <a:grpFill/>
          </p:grpSpPr>
          <p:sp>
            <p:nvSpPr>
              <p:cNvPr id="35" name="Rounded Rectangle 34"/>
              <p:cNvSpPr/>
              <p:nvPr/>
            </p:nvSpPr>
            <p:spPr bwMode="auto">
              <a:xfrm>
                <a:off x="1349373" y="5277006"/>
                <a:ext cx="24025499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24731898" y="5078702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-2595142" y="12421215"/>
              <a:ext cx="8424959" cy="50758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 defTabSz="833085" rtl="1">
                <a:defRPr/>
              </a:pPr>
              <a:r>
                <a:rPr lang="fa-IR" sz="3600" b="1" dirty="0">
                  <a:latin typeface="Calibri" panose="020F0502020204030204" pitchFamily="34" charset="0"/>
                  <a:ea typeface="Calibri" panose="020F0502020204030204" pitchFamily="34" charset="0"/>
                  <a:cs typeface="B Titr" panose="00000700000000000000" pitchFamily="2" charset="-78"/>
                </a:rPr>
                <a:t>نيازها و چالش­هایی كه اين </a:t>
              </a:r>
              <a:r>
                <a:rPr lang="fa-IR" sz="3600" b="1" dirty="0" smtClean="0">
                  <a:latin typeface="Calibri" panose="020F0502020204030204" pitchFamily="34" charset="0"/>
                  <a:ea typeface="Calibri" panose="020F0502020204030204" pitchFamily="34" charset="0"/>
                  <a:cs typeface="B Titr" panose="00000700000000000000" pitchFamily="2" charset="-78"/>
                </a:rPr>
                <a:t>ایده/پیشنهاد </a:t>
              </a:r>
              <a:r>
                <a:rPr lang="fa-IR" sz="3600" b="1" dirty="0">
                  <a:latin typeface="Calibri" panose="020F0502020204030204" pitchFamily="34" charset="0"/>
                  <a:ea typeface="Calibri" panose="020F0502020204030204" pitchFamily="34" charset="0"/>
                  <a:cs typeface="B Titr" panose="00000700000000000000" pitchFamily="2" charset="-78"/>
                </a:rPr>
                <a:t>در پي رفع آن بوده‌ است 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60" name="Group 43"/>
          <p:cNvGrpSpPr>
            <a:grpSpLocks/>
          </p:cNvGrpSpPr>
          <p:nvPr/>
        </p:nvGrpSpPr>
        <p:grpSpPr bwMode="auto">
          <a:xfrm>
            <a:off x="15987070" y="6795761"/>
            <a:ext cx="6092319" cy="973940"/>
            <a:chOff x="1239502" y="12197231"/>
            <a:chExt cx="4782381" cy="764867"/>
          </a:xfrm>
        </p:grpSpPr>
        <p:grpSp>
          <p:nvGrpSpPr>
            <p:cNvPr id="61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solidFill>
              <a:srgbClr val="002060"/>
            </a:solidFill>
          </p:grpSpPr>
          <p:sp>
            <p:nvSpPr>
              <p:cNvPr id="63" name="Rounded Rectangle 62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4921377" y="12428577"/>
              <a:ext cx="883602" cy="487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مقدمه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0" name="TextBox 20"/>
          <p:cNvSpPr txBox="1">
            <a:spLocks noChangeArrowheads="1"/>
          </p:cNvSpPr>
          <p:nvPr/>
        </p:nvSpPr>
        <p:spPr bwMode="auto">
          <a:xfrm>
            <a:off x="2197556" y="29081982"/>
            <a:ext cx="9144000" cy="78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</a:pPr>
            <a:r>
              <a:rPr lang="en-GB" sz="3400" b="1" baseline="2000" dirty="0">
                <a:latin typeface="+mn-lt"/>
                <a:cs typeface="Times New Roman" pitchFamily="18" charset="0"/>
              </a:rPr>
              <a:t>	</a:t>
            </a:r>
            <a:endParaRPr lang="en-US" altLang="en-US" sz="3400" b="1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TextBox 20"/>
          <p:cNvSpPr txBox="1">
            <a:spLocks noChangeArrowheads="1"/>
          </p:cNvSpPr>
          <p:nvPr/>
        </p:nvSpPr>
        <p:spPr bwMode="auto">
          <a:xfrm>
            <a:off x="14737318" y="7850827"/>
            <a:ext cx="8399283" cy="453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cs typeface="+mj-cs"/>
            </a:endParaRPr>
          </a:p>
        </p:txBody>
      </p:sp>
      <p:grpSp>
        <p:nvGrpSpPr>
          <p:cNvPr id="53" name="Group 43"/>
          <p:cNvGrpSpPr>
            <a:grpSpLocks/>
          </p:cNvGrpSpPr>
          <p:nvPr/>
        </p:nvGrpSpPr>
        <p:grpSpPr bwMode="auto">
          <a:xfrm>
            <a:off x="16361121" y="14844749"/>
            <a:ext cx="6092319" cy="973940"/>
            <a:chOff x="1239502" y="12197231"/>
            <a:chExt cx="4782381" cy="764867"/>
          </a:xfrm>
          <a:solidFill>
            <a:schemeClr val="accent4"/>
          </a:solidFill>
        </p:grpSpPr>
        <p:grpSp>
          <p:nvGrpSpPr>
            <p:cNvPr id="54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77" name="Rounded Rectangle 76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3020904" y="12429688"/>
              <a:ext cx="2846603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اشکالات و مسائل فعلی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9" name="Rounded Rectangle 78"/>
          <p:cNvSpPr/>
          <p:nvPr/>
        </p:nvSpPr>
        <p:spPr>
          <a:xfrm>
            <a:off x="14061570" y="16307395"/>
            <a:ext cx="10691420" cy="1536409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20"/>
          <p:cNvSpPr txBox="1">
            <a:spLocks noChangeArrowheads="1"/>
          </p:cNvSpPr>
          <p:nvPr/>
        </p:nvSpPr>
        <p:spPr bwMode="auto">
          <a:xfrm>
            <a:off x="14644258" y="17742713"/>
            <a:ext cx="9656379" cy="55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  <a:defRPr/>
            </a:pPr>
            <a:endParaRPr lang="en-US" altLang="fa-IR" sz="3400" b="1" baseline="-20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-1"/>
            <a:ext cx="25203150" cy="55637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81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2636737" y="126587"/>
            <a:ext cx="198548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a-IR" sz="44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نخستین همایش بهره وری  و بهینه سازی مصرف در نظام سلامت</a:t>
            </a:r>
            <a:endParaRPr lang="en-US" sz="1050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  <a:defRPr/>
            </a:pPr>
            <a:r>
              <a:rPr lang="fa-IR" sz="2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B Zar" panose="00000400000000000000" pitchFamily="2" charset="-78"/>
              </a:rPr>
              <a:t> 8 خرداد </a:t>
            </a:r>
            <a:r>
              <a:rPr lang="fa-IR" sz="28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B Zar" panose="00000400000000000000" pitchFamily="2" charset="-78"/>
              </a:rPr>
              <a:t>1402، دانشگاه علوم پزشکی تبریز</a:t>
            </a:r>
          </a:p>
        </p:txBody>
      </p:sp>
      <p:pic>
        <p:nvPicPr>
          <p:cNvPr id="42" name="Picture 37" descr="C:\Users\Tbzmed\Desktop\همایش\New folder\لوگو علوم پزشکی تبری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259" y="605750"/>
            <a:ext cx="28575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60"/>
          <p:cNvSpPr txBox="1">
            <a:spLocks noChangeArrowheads="1"/>
          </p:cNvSpPr>
          <p:nvPr/>
        </p:nvSpPr>
        <p:spPr bwMode="auto">
          <a:xfrm>
            <a:off x="4570682" y="1624014"/>
            <a:ext cx="14998176" cy="10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eaLnBrk="1" hangingPunct="1">
              <a:defRPr/>
            </a:pPr>
            <a:endParaRPr lang="en-US" altLang="fa-IR" sz="2572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998240" eaLnBrk="1" hangingPunct="1">
              <a:defRPr/>
            </a:pPr>
            <a:r>
              <a:rPr lang="fa-IR" altLang="fa-IR" sz="2572" dirty="0" smtClean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عنوان ایده / پیشنهاد:</a:t>
            </a: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49" name="TextBox 60"/>
          <p:cNvSpPr txBox="1">
            <a:spLocks noChangeArrowheads="1"/>
          </p:cNvSpPr>
          <p:nvPr/>
        </p:nvSpPr>
        <p:spPr bwMode="auto">
          <a:xfrm>
            <a:off x="4570682" y="3416462"/>
            <a:ext cx="14998176" cy="195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rtl="1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و نام خانوادگی اعضاء تیم:</a:t>
            </a:r>
          </a:p>
          <a:p>
            <a:pPr algn="ctr" defTabSz="2998240" rtl="1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واحد ارایه دهنده:</a:t>
            </a:r>
          </a:p>
          <a:p>
            <a:pPr algn="ctr" defTabSz="2998240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ایمیل و شماره تماس مجری:</a:t>
            </a:r>
            <a:endParaRPr lang="en-US" altLang="fa-IR" sz="2800" b="1" dirty="0" smtClean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defTabSz="2998240" eaLnBrk="1" hangingPunct="1">
              <a:defRPr/>
            </a:pP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1967777" y="24995724"/>
            <a:ext cx="9603558" cy="1014634"/>
            <a:chOff x="1976182" y="12165269"/>
            <a:chExt cx="6437001" cy="796825"/>
          </a:xfrm>
          <a:solidFill>
            <a:schemeClr val="accent4"/>
          </a:solidFill>
        </p:grpSpPr>
        <p:grpSp>
          <p:nvGrpSpPr>
            <p:cNvPr id="48" name="Group 40"/>
            <p:cNvGrpSpPr>
              <a:grpSpLocks/>
            </p:cNvGrpSpPr>
            <p:nvPr/>
          </p:nvGrpSpPr>
          <p:grpSpPr bwMode="auto">
            <a:xfrm flipH="1">
              <a:off x="1976182" y="12165269"/>
              <a:ext cx="6437001" cy="796825"/>
              <a:chOff x="-5109667" y="5122395"/>
              <a:chExt cx="17386713" cy="562443"/>
            </a:xfrm>
            <a:grpFill/>
          </p:grpSpPr>
          <p:sp>
            <p:nvSpPr>
              <p:cNvPr id="51" name="Rounded Rectangle 50"/>
              <p:cNvSpPr/>
              <p:nvPr/>
            </p:nvSpPr>
            <p:spPr bwMode="auto">
              <a:xfrm>
                <a:off x="-5109667" y="5277009"/>
                <a:ext cx="17081448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Rounded Rectangle 51"/>
              <p:cNvSpPr>
                <a:spLocks noChangeArrowheads="1"/>
              </p:cNvSpPr>
              <p:nvPr/>
            </p:nvSpPr>
            <p:spPr bwMode="auto">
              <a:xfrm rot="18900000">
                <a:off x="11454355" y="5122395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2939458" y="12419415"/>
              <a:ext cx="5307452" cy="50758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 defTabSz="833085" rtl="1">
                <a:defRPr/>
              </a:pPr>
              <a:r>
                <a:rPr lang="fa-IR" sz="3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Titr" panose="00000700000000000000" pitchFamily="2" charset="-78"/>
                </a:rPr>
                <a:t>راه حل پیشنهادی شما برای حل این مشکل یا نیاز 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8" y="587863"/>
            <a:ext cx="3545469" cy="345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</TotalTime>
  <Words>71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Zar</vt:lpstr>
      <vt:lpstr>Calibri</vt:lpstr>
      <vt:lpstr>Calibri Light</vt:lpstr>
      <vt:lpstr>IranNastaliq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Rona</cp:lastModifiedBy>
  <cp:revision>75</cp:revision>
  <dcterms:created xsi:type="dcterms:W3CDTF">2018-07-15T05:40:13Z</dcterms:created>
  <dcterms:modified xsi:type="dcterms:W3CDTF">2023-05-18T10:23:39Z</dcterms:modified>
</cp:coreProperties>
</file>